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>
      <a:defRPr lang="en-US"/>
    </a:defPPr>
    <a:lvl1pPr algn="l" defTabSz="4387850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2193925" indent="-1736725" algn="l" defTabSz="4387850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4387850" indent="-3473450" algn="l" defTabSz="4387850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6583363" indent="-5211763" algn="l" defTabSz="4387850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8777288" indent="-6948488" algn="l" defTabSz="4387850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86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86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86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86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33429" autoAdjust="0"/>
    <p:restoredTop sz="94523"/>
  </p:normalViewPr>
  <p:slideViewPr>
    <p:cSldViewPr>
      <p:cViewPr>
        <p:scale>
          <a:sx n="33" d="100"/>
          <a:sy n="33" d="100"/>
        </p:scale>
        <p:origin x="1272" y="-5248"/>
      </p:cViewPr>
      <p:guideLst>
        <p:guide orient="horz" pos="13824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978E5637-0809-470E-9006-9C27078B27EC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F9D18D02-7889-453B-B275-A31A94D1224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4645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387850" rtl="0" eaLnBrk="0" fontAlgn="base" hangingPunct="0">
      <a:spcBef>
        <a:spcPct val="30000"/>
      </a:spcBef>
      <a:spcAft>
        <a:spcPct val="0"/>
      </a:spcAft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2193925" algn="l" defTabSz="4387850" rtl="0" eaLnBrk="0" fontAlgn="base" hangingPunct="0">
      <a:spcBef>
        <a:spcPct val="30000"/>
      </a:spcBef>
      <a:spcAft>
        <a:spcPct val="0"/>
      </a:spcAft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4387850" algn="l" defTabSz="4387850" rtl="0" eaLnBrk="0" fontAlgn="base" hangingPunct="0">
      <a:spcBef>
        <a:spcPct val="30000"/>
      </a:spcBef>
      <a:spcAft>
        <a:spcPct val="0"/>
      </a:spcAft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6583363" algn="l" defTabSz="4387850" rtl="0" eaLnBrk="0" fontAlgn="base" hangingPunct="0">
      <a:spcBef>
        <a:spcPct val="30000"/>
      </a:spcBef>
      <a:spcAft>
        <a:spcPct val="0"/>
      </a:spcAft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8777288" algn="l" defTabSz="4387850" rtl="0" eaLnBrk="0" fontAlgn="base" hangingPunct="0">
      <a:spcBef>
        <a:spcPct val="30000"/>
      </a:spcBef>
      <a:spcAft>
        <a:spcPct val="0"/>
      </a:spcAft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38785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38785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38785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38785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208B21B4-9F8B-4078-8FE8-C99F6490ECAD}" type="slidenum">
              <a:rPr lang="en-US" sz="1200">
                <a:latin typeface="Calibri" pitchFamily="34" charset="0"/>
              </a:rPr>
              <a:pPr eaLnBrk="1" hangingPunct="1"/>
              <a:t>1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308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13634723"/>
            <a:ext cx="27980640" cy="94081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24871680"/>
            <a:ext cx="23042880" cy="112166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8AE3855-CB0C-4FB4-9D91-CCFFE63B0C6F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6C1088-96BD-4C97-B095-2A981CF18F5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04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D5144DE-1257-4247-B91B-A23F82ABDABE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8506ED-5C37-489D-B6AB-C02149DAFFE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536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919310" y="11247123"/>
            <a:ext cx="26660477" cy="2396845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26459" y="11247123"/>
            <a:ext cx="79444213" cy="23968455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51F9ED3-08DB-47DA-9F99-C37E57EB7C92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431F64-7EEE-49DC-8A53-5280EEF6FDB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063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55F5E1A-0AC9-4CBC-9468-90924CF2F9B3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5E6F9B-73B6-40C2-BAB5-9F44F9EA0F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327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28204163"/>
            <a:ext cx="27980640" cy="871728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18602966"/>
            <a:ext cx="27980640" cy="9601197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46E28AC-B0FC-4A1C-A5A3-72561B563E6D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343956-5795-41A4-AA5A-282C79D201D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75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26457" y="65542163"/>
            <a:ext cx="53052343" cy="185389517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27442" y="65542163"/>
            <a:ext cx="53052347" cy="185389517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09C33D0-D0BF-4334-BD7B-EB705A0491B9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22232B-9A30-48DF-AEBE-89E6A20530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626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1757683"/>
            <a:ext cx="29626560" cy="7315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9824723"/>
            <a:ext cx="14544677" cy="4094477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13919200"/>
            <a:ext cx="14544677" cy="2528824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9824723"/>
            <a:ext cx="14550390" cy="4094477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13919200"/>
            <a:ext cx="14550390" cy="2528824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D4C409C-3D0D-49C2-9C3C-C316F17873FB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E8DB18-30A5-41EF-8908-4504AAF51D6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58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3A512A6-0F00-41DB-9E95-D3F362D52B8A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6D909A-3A97-480E-A2D6-2DB555A75D3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910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C6ABFDD-22EF-48E3-8EA8-3FDE0BF40AAB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1BC8C8-8337-442C-8ACF-A0D4506261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14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2" y="1747520"/>
            <a:ext cx="10829927" cy="743712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1747523"/>
            <a:ext cx="18402300" cy="37459923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2" y="9184643"/>
            <a:ext cx="10829927" cy="30022803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2997E8-68A5-485F-BF8D-DD0AE5358896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0A19A7-B931-4E6A-8193-182A363768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526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30723840"/>
            <a:ext cx="19751040" cy="3627123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3921760"/>
            <a:ext cx="19751040" cy="26334720"/>
          </a:xfrm>
        </p:spPr>
        <p:txBody>
          <a:bodyPr rtlCol="0">
            <a:normAutofit/>
          </a:bodyPr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34350963"/>
            <a:ext cx="19751040" cy="5151117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C2329B-FC72-4CE6-8804-9B53BC400A3A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F71AAC-6597-45E5-AE07-16BCF04BA4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2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646238" y="1757363"/>
            <a:ext cx="29625925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12" tIns="219456" rIns="438912" bIns="21945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646238" y="10240963"/>
            <a:ext cx="29625925" cy="28967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12" tIns="219456" rIns="438912" bIns="219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6238" y="40681275"/>
            <a:ext cx="7680325" cy="2336800"/>
          </a:xfrm>
          <a:prstGeom prst="rect">
            <a:avLst/>
          </a:prstGeom>
        </p:spPr>
        <p:txBody>
          <a:bodyPr vert="horz" wrap="square" lIns="438912" tIns="219456" rIns="438912" bIns="219456" numCol="1" anchor="ctr" anchorCtr="0" compatLnSpc="1">
            <a:prstTxWarp prst="textNoShape">
              <a:avLst/>
            </a:prstTxWarp>
          </a:bodyPr>
          <a:lstStyle>
            <a:lvl1pPr>
              <a:defRPr sz="58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BA688955-826A-43A2-96AE-D6151FAD8F6D}" type="datetimeFigureOut">
              <a:rPr lang="en-US"/>
              <a:pPr/>
              <a:t>1/25/20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438" y="40681275"/>
            <a:ext cx="10423525" cy="2336800"/>
          </a:xfrm>
          <a:prstGeom prst="rect">
            <a:avLst/>
          </a:prstGeom>
        </p:spPr>
        <p:txBody>
          <a:bodyPr vert="horz" wrap="square" lIns="438912" tIns="219456" rIns="438912" bIns="219456" numCol="1" anchor="ctr" anchorCtr="0" compatLnSpc="1">
            <a:prstTxWarp prst="textNoShape">
              <a:avLst/>
            </a:prstTxWarp>
          </a:bodyPr>
          <a:lstStyle>
            <a:lvl1pPr algn="ctr">
              <a:defRPr sz="58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838" y="40681275"/>
            <a:ext cx="7680325" cy="2336800"/>
          </a:xfrm>
          <a:prstGeom prst="rect">
            <a:avLst/>
          </a:prstGeom>
        </p:spPr>
        <p:txBody>
          <a:bodyPr vert="horz" wrap="square" lIns="438912" tIns="219456" rIns="438912" bIns="219456" numCol="1" anchor="ctr" anchorCtr="0" compatLnSpc="1">
            <a:prstTxWarp prst="textNoShape">
              <a:avLst/>
            </a:prstTxWarp>
          </a:bodyPr>
          <a:lstStyle>
            <a:lvl1pPr algn="r">
              <a:defRPr sz="58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50E047FE-D5E1-4053-A800-D8857DA0D0BA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7850" rtl="0" eaLnBrk="0" fontAlgn="base" hangingPunct="0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387850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2pPr>
      <a:lvl3pPr algn="ctr" defTabSz="4387850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3pPr>
      <a:lvl4pPr algn="ctr" defTabSz="4387850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4pPr>
      <a:lvl5pPr algn="ctr" defTabSz="4387850" rtl="0" eaLnBrk="0" fontAlgn="base" hangingPunct="0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5pPr>
      <a:lvl6pPr marL="457200" algn="ctr" defTabSz="4387850" rtl="0" fontAlgn="base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6pPr>
      <a:lvl7pPr marL="914400" algn="ctr" defTabSz="4387850" rtl="0" fontAlgn="base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7pPr>
      <a:lvl8pPr marL="1371600" algn="ctr" defTabSz="4387850" rtl="0" fontAlgn="base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8pPr>
      <a:lvl9pPr marL="1828800" algn="ctr" defTabSz="4387850" rtl="0" fontAlgn="base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9pPr>
    </p:titleStyle>
    <p:bodyStyle>
      <a:lvl1pPr marL="1644650" indent="-1644650" algn="l" defTabSz="438785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5525" indent="-1371600" algn="l" defTabSz="438785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6963" algn="l" defTabSz="438785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325" indent="-1096963" algn="l" defTabSz="438785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4250" indent="-1096963" algn="l" defTabSz="438785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11"/>
          <p:cNvSpPr txBox="1">
            <a:spLocks noChangeArrowheads="1"/>
          </p:cNvSpPr>
          <p:nvPr/>
        </p:nvSpPr>
        <p:spPr bwMode="auto">
          <a:xfrm>
            <a:off x="320673" y="5835544"/>
            <a:ext cx="18653127" cy="1004888"/>
          </a:xfrm>
          <a:prstGeom prst="rect">
            <a:avLst/>
          </a:prstGeom>
          <a:solidFill>
            <a:srgbClr val="FFFFFF"/>
          </a:solidFill>
          <a:ln w="114300" algn="ctr">
            <a:solidFill>
              <a:srgbClr val="800000"/>
            </a:solidFill>
            <a:miter lim="800000"/>
            <a:headEnd/>
            <a:tailEnd/>
          </a:ln>
        </p:spPr>
        <p:txBody>
          <a:bodyPr wrap="square" lIns="142235" tIns="71117" rIns="142235" bIns="71117">
            <a:spAutoFit/>
          </a:bodyPr>
          <a:lstStyle>
            <a:lvl1pPr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altLang="zh-CN" sz="5600" b="1">
                <a:solidFill>
                  <a:srgbClr val="800000"/>
                </a:solidFill>
                <a:latin typeface="Times New Roman" pitchFamily="18" charset="0"/>
              </a:rPr>
              <a:t>PROJECT INTRODUCTION</a:t>
            </a:r>
            <a:endParaRPr lang="en-US" altLang="zh-CN" sz="7500">
              <a:latin typeface="Calibri" pitchFamily="34" charset="0"/>
            </a:endParaRPr>
          </a:p>
        </p:txBody>
      </p:sp>
      <p:sp>
        <p:nvSpPr>
          <p:cNvPr id="2051" name="Text Box 35"/>
          <p:cNvSpPr txBox="1">
            <a:spLocks noChangeArrowheads="1"/>
          </p:cNvSpPr>
          <p:nvPr/>
        </p:nvSpPr>
        <p:spPr bwMode="auto">
          <a:xfrm>
            <a:off x="480218" y="10182143"/>
            <a:ext cx="15667037" cy="9129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2235" tIns="71117" rIns="142235" bIns="71117"/>
          <a:lstStyle>
            <a:lvl1pPr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just" eaLnBrk="1" hangingPunct="1"/>
            <a:endParaRPr lang="en-US" sz="4000" dirty="0">
              <a:latin typeface="Calibri" pitchFamily="34" charset="0"/>
            </a:endParaRPr>
          </a:p>
          <a:p>
            <a:pPr algn="just" eaLnBrk="1" hangingPunct="1"/>
            <a:endParaRPr lang="en-US" sz="4000" dirty="0">
              <a:latin typeface="Calibri" pitchFamily="34" charset="0"/>
            </a:endParaRPr>
          </a:p>
        </p:txBody>
      </p:sp>
      <p:pic>
        <p:nvPicPr>
          <p:cNvPr id="2091" name="Picture 4" descr="nv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857" b="-3448"/>
          <a:stretch>
            <a:fillRect/>
          </a:stretch>
        </p:blipFill>
        <p:spPr bwMode="auto">
          <a:xfrm>
            <a:off x="76200" y="228600"/>
            <a:ext cx="9829800" cy="150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92" name="Picture 6" descr="nv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57" t="-6897" r="39429" b="-17241"/>
          <a:stretch>
            <a:fillRect/>
          </a:stretch>
        </p:blipFill>
        <p:spPr bwMode="auto">
          <a:xfrm>
            <a:off x="8153400" y="39688"/>
            <a:ext cx="24536400" cy="1928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94" name="Text Box 2"/>
          <p:cNvSpPr txBox="1">
            <a:spLocks noChangeArrowheads="1"/>
          </p:cNvSpPr>
          <p:nvPr/>
        </p:nvSpPr>
        <p:spPr bwMode="auto">
          <a:xfrm>
            <a:off x="0" y="1671638"/>
            <a:ext cx="32918400" cy="2660650"/>
          </a:xfrm>
          <a:prstGeom prst="rect">
            <a:avLst/>
          </a:prstGeom>
          <a:solidFill>
            <a:srgbClr val="A50021"/>
          </a:solidFill>
          <a:ln w="38100">
            <a:solidFill>
              <a:srgbClr val="A50021"/>
            </a:solidFill>
            <a:miter lim="800000"/>
            <a:headEnd/>
            <a:tailEnd/>
          </a:ln>
        </p:spPr>
        <p:txBody>
          <a:bodyPr lIns="142235" tIns="71117" rIns="142235" bIns="71117"/>
          <a:lstStyle>
            <a:lvl1pPr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altLang="zh-CN" sz="8500" b="1" dirty="0" smtClean="0">
                <a:solidFill>
                  <a:srgbClr val="FFFFFF"/>
                </a:solidFill>
                <a:latin typeface="Times New Roman" pitchFamily="18" charset="0"/>
              </a:rPr>
              <a:t>Analysis of public sentiment on arms regulation in the United States using twitter data </a:t>
            </a:r>
            <a:endParaRPr lang="en-US" altLang="zh-CN" sz="8500" b="1" dirty="0">
              <a:solidFill>
                <a:srgbClr val="FFFFFF"/>
              </a:solidFill>
              <a:latin typeface="Times New Roman" pitchFamily="18" charset="0"/>
            </a:endParaRPr>
          </a:p>
          <a:p>
            <a:pPr eaLnBrk="1" hangingPunct="1"/>
            <a:endParaRPr lang="zh-CN" altLang="en-US" sz="9000" dirty="0">
              <a:latin typeface="Calibri" pitchFamily="34" charset="0"/>
            </a:endParaRPr>
          </a:p>
        </p:txBody>
      </p:sp>
      <p:sp>
        <p:nvSpPr>
          <p:cNvPr id="2095" name="Text Box 11"/>
          <p:cNvSpPr txBox="1">
            <a:spLocks noChangeArrowheads="1"/>
          </p:cNvSpPr>
          <p:nvPr/>
        </p:nvSpPr>
        <p:spPr bwMode="auto">
          <a:xfrm>
            <a:off x="19382319" y="5845768"/>
            <a:ext cx="13307480" cy="1005397"/>
          </a:xfrm>
          <a:prstGeom prst="rect">
            <a:avLst/>
          </a:prstGeom>
          <a:solidFill>
            <a:srgbClr val="FFFFFF"/>
          </a:solidFill>
          <a:ln w="114300" algn="ctr">
            <a:solidFill>
              <a:srgbClr val="800000"/>
            </a:solidFill>
            <a:miter lim="800000"/>
            <a:headEnd/>
            <a:tailEnd/>
          </a:ln>
        </p:spPr>
        <p:txBody>
          <a:bodyPr wrap="square" lIns="142235" tIns="71117" rIns="142235" bIns="71117">
            <a:spAutoFit/>
          </a:bodyPr>
          <a:lstStyle>
            <a:lvl1pPr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altLang="zh-CN" sz="5600" b="1" dirty="0">
                <a:solidFill>
                  <a:srgbClr val="800000"/>
                </a:solidFill>
                <a:latin typeface="Times New Roman" pitchFamily="18" charset="0"/>
              </a:rPr>
              <a:t>SYSTEM </a:t>
            </a:r>
            <a:r>
              <a:rPr lang="en-US" altLang="zh-CN" sz="5600" b="1" dirty="0" smtClean="0">
                <a:solidFill>
                  <a:srgbClr val="800000"/>
                </a:solidFill>
                <a:latin typeface="Times New Roman" pitchFamily="18" charset="0"/>
              </a:rPr>
              <a:t>ARCHITECTURE</a:t>
            </a:r>
            <a:endParaRPr lang="en-US" altLang="zh-CN" sz="7500" dirty="0">
              <a:latin typeface="Calibri" pitchFamily="34" charset="0"/>
            </a:endParaRPr>
          </a:p>
        </p:txBody>
      </p:sp>
      <p:sp>
        <p:nvSpPr>
          <p:cNvPr id="2096" name="TextBox 128"/>
          <p:cNvSpPr txBox="1">
            <a:spLocks noChangeArrowheads="1"/>
          </p:cNvSpPr>
          <p:nvPr/>
        </p:nvSpPr>
        <p:spPr bwMode="auto">
          <a:xfrm>
            <a:off x="9858375" y="4429455"/>
            <a:ext cx="138684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438785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438785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438785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438785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1200"/>
              </a:spcAft>
            </a:pP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Syeda Arzoo Irshad, </a:t>
            </a:r>
            <a:r>
              <a:rPr lang="en-US" sz="3600" b="1" dirty="0" err="1" smtClean="0">
                <a:latin typeface="Times New Roman" pitchFamily="18" charset="0"/>
                <a:cs typeface="Times New Roman" pitchFamily="18" charset="0"/>
              </a:rPr>
              <a:t>Shailik</a:t>
            </a: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 Sarkar, </a:t>
            </a:r>
            <a:r>
              <a:rPr lang="en-US" sz="3600" b="1" dirty="0" err="1" smtClean="0">
                <a:latin typeface="Times New Roman" pitchFamily="18" charset="0"/>
                <a:cs typeface="Times New Roman" pitchFamily="18" charset="0"/>
              </a:rPr>
              <a:t>Venkatarami</a:t>
            </a: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b="1" dirty="0" err="1" smtClean="0">
                <a:latin typeface="Times New Roman" pitchFamily="18" charset="0"/>
                <a:cs typeface="Times New Roman" pitchFamily="18" charset="0"/>
              </a:rPr>
              <a:t>Redyy</a:t>
            </a:r>
            <a:endParaRPr lang="en-US" sz="3400" b="1" dirty="0">
              <a:latin typeface="Times New Roman" pitchFamily="18" charset="0"/>
              <a:cs typeface="Times New Roman" pitchFamily="18" charset="0"/>
            </a:endParaRPr>
          </a:p>
          <a:p>
            <a:pPr algn="ctr" eaLnBrk="1" hangingPunct="1"/>
            <a:r>
              <a:rPr lang="en-US" sz="3400" b="1" dirty="0">
                <a:latin typeface="Times New Roman" pitchFamily="18" charset="0"/>
                <a:cs typeface="Times New Roman" pitchFamily="18" charset="0"/>
              </a:rPr>
              <a:t>Department of Computer Science, Virginia Tech, Falls Church, VA</a:t>
            </a:r>
          </a:p>
        </p:txBody>
      </p:sp>
      <p:sp>
        <p:nvSpPr>
          <p:cNvPr id="2097" name="Text Box 11"/>
          <p:cNvSpPr txBox="1">
            <a:spLocks noChangeArrowheads="1"/>
          </p:cNvSpPr>
          <p:nvPr/>
        </p:nvSpPr>
        <p:spPr bwMode="auto">
          <a:xfrm>
            <a:off x="19402197" y="20894716"/>
            <a:ext cx="13307480" cy="1005397"/>
          </a:xfrm>
          <a:prstGeom prst="rect">
            <a:avLst/>
          </a:prstGeom>
          <a:solidFill>
            <a:srgbClr val="FFFFFF"/>
          </a:solidFill>
          <a:ln w="114300" algn="ctr">
            <a:solidFill>
              <a:srgbClr val="800000"/>
            </a:solidFill>
            <a:miter lim="800000"/>
            <a:headEnd/>
            <a:tailEnd/>
          </a:ln>
        </p:spPr>
        <p:txBody>
          <a:bodyPr wrap="square" lIns="142235" tIns="71117" rIns="142235" bIns="71117">
            <a:spAutoFit/>
          </a:bodyPr>
          <a:lstStyle>
            <a:lvl1pPr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altLang="zh-CN" sz="5600" b="1" dirty="0">
                <a:solidFill>
                  <a:srgbClr val="800000"/>
                </a:solidFill>
                <a:latin typeface="Times New Roman" pitchFamily="18" charset="0"/>
              </a:rPr>
              <a:t>TREND IN PUBLIC OPINION</a:t>
            </a:r>
            <a:endParaRPr lang="en-US" altLang="zh-CN" sz="7500" dirty="0">
              <a:latin typeface="Calibri" pitchFamily="34" charset="0"/>
            </a:endParaRPr>
          </a:p>
        </p:txBody>
      </p:sp>
      <p:sp>
        <p:nvSpPr>
          <p:cNvPr id="2098" name="Text Box 11"/>
          <p:cNvSpPr txBox="1">
            <a:spLocks noChangeArrowheads="1"/>
          </p:cNvSpPr>
          <p:nvPr/>
        </p:nvSpPr>
        <p:spPr bwMode="auto">
          <a:xfrm>
            <a:off x="320673" y="20908310"/>
            <a:ext cx="18653126" cy="1005397"/>
          </a:xfrm>
          <a:prstGeom prst="rect">
            <a:avLst/>
          </a:prstGeom>
          <a:solidFill>
            <a:srgbClr val="FFFFFF"/>
          </a:solidFill>
          <a:ln w="114300" algn="ctr">
            <a:solidFill>
              <a:srgbClr val="800000"/>
            </a:solidFill>
            <a:miter lim="800000"/>
            <a:headEnd/>
            <a:tailEnd/>
          </a:ln>
        </p:spPr>
        <p:txBody>
          <a:bodyPr wrap="square" lIns="142235" tIns="71117" rIns="142235" bIns="71117">
            <a:spAutoFit/>
          </a:bodyPr>
          <a:lstStyle>
            <a:lvl1pPr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1422400" eaLnBrk="0" hangingPunct="0"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14224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altLang="zh-CN" sz="5600" b="1" dirty="0" smtClean="0">
                <a:solidFill>
                  <a:srgbClr val="800000"/>
                </a:solidFill>
                <a:latin typeface="Times New Roman" pitchFamily="18" charset="0"/>
              </a:rPr>
              <a:t>SENTIMENT VISUALIZATION</a:t>
            </a:r>
            <a:endParaRPr lang="en-US" altLang="zh-CN" sz="7500" dirty="0">
              <a:latin typeface="Calibri" pitchFamily="34" charset="0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3430250" y="24056975"/>
            <a:ext cx="32918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3430250" y="24056975"/>
            <a:ext cx="32918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23012400" y="7266374"/>
            <a:ext cx="7927515" cy="12770356"/>
            <a:chOff x="17454831" y="8142775"/>
            <a:chExt cx="7927515" cy="11917762"/>
          </a:xfrm>
        </p:grpSpPr>
        <p:sp>
          <p:nvSpPr>
            <p:cNvPr id="7" name="TextBox 6"/>
            <p:cNvSpPr txBox="1"/>
            <p:nvPr/>
          </p:nvSpPr>
          <p:spPr>
            <a:xfrm>
              <a:off x="17805141" y="8340681"/>
              <a:ext cx="573501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200" dirty="0" smtClean="0">
                  <a:latin typeface="Calibri" charset="0"/>
                  <a:ea typeface="Calibri" charset="0"/>
                  <a:cs typeface="Calibri" charset="0"/>
                </a:rPr>
                <a:t>GetOldTweets</a:t>
              </a:r>
            </a:p>
            <a:p>
              <a:r>
                <a:rPr lang="en-US" sz="4200" dirty="0" smtClean="0">
                  <a:latin typeface="Calibri" charset="0"/>
                  <a:ea typeface="Calibri" charset="0"/>
                  <a:cs typeface="Calibri" charset="0"/>
                </a:rPr>
                <a:t>(</a:t>
              </a:r>
              <a:r>
                <a:rPr lang="en-US" sz="4200" dirty="0">
                  <a:latin typeface="Calibri" charset="0"/>
                  <a:ea typeface="Calibri" charset="0"/>
                  <a:cs typeface="Calibri" charset="0"/>
                </a:rPr>
                <a:t>Data </a:t>
              </a:r>
              <a:r>
                <a:rPr lang="en-US" sz="4200" dirty="0" smtClean="0">
                  <a:latin typeface="Calibri" charset="0"/>
                  <a:ea typeface="Calibri" charset="0"/>
                  <a:cs typeface="Calibri" charset="0"/>
                </a:rPr>
                <a:t>Collection)</a:t>
              </a:r>
              <a:endParaRPr lang="en-US" sz="4200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816770" y="11301855"/>
              <a:ext cx="756557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200" dirty="0" smtClean="0">
                  <a:latin typeface="Calibri" charset="0"/>
                  <a:ea typeface="Calibri" charset="0"/>
                  <a:cs typeface="Calibri" charset="0"/>
                </a:rPr>
                <a:t>Data Preprocessing</a:t>
              </a:r>
              <a:endParaRPr lang="en-US" sz="4200" dirty="0">
                <a:latin typeface="Calibri" charset="0"/>
                <a:ea typeface="Calibri" charset="0"/>
                <a:cs typeface="Calibri" charset="0"/>
              </a:endParaRPr>
            </a:p>
          </p:txBody>
        </p:sp>
        <p:grpSp>
          <p:nvGrpSpPr>
            <p:cNvPr id="2049" name="Group 2048"/>
            <p:cNvGrpSpPr/>
            <p:nvPr/>
          </p:nvGrpSpPr>
          <p:grpSpPr>
            <a:xfrm>
              <a:off x="17454831" y="8142775"/>
              <a:ext cx="5100550" cy="11917762"/>
              <a:chOff x="23420399" y="8351885"/>
              <a:chExt cx="5100550" cy="11917762"/>
            </a:xfrm>
          </p:grpSpPr>
          <p:sp>
            <p:nvSpPr>
              <p:cNvPr id="6" name="Rounded Rectangle 5"/>
              <p:cNvSpPr/>
              <p:nvPr/>
            </p:nvSpPr>
            <p:spPr>
              <a:xfrm>
                <a:off x="23460999" y="8351885"/>
                <a:ext cx="5059950" cy="1613391"/>
              </a:xfrm>
              <a:prstGeom prst="roundRect">
                <a:avLst/>
              </a:prstGeom>
              <a:noFill/>
              <a:ln w="635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ounded Rectangle 134"/>
              <p:cNvSpPr/>
              <p:nvPr/>
            </p:nvSpPr>
            <p:spPr>
              <a:xfrm>
                <a:off x="23420399" y="11064495"/>
                <a:ext cx="5032334" cy="1549249"/>
              </a:xfrm>
              <a:prstGeom prst="roundRect">
                <a:avLst/>
              </a:prstGeom>
              <a:noFill/>
              <a:ln w="635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Arrow Connector 25"/>
              <p:cNvCxnSpPr>
                <a:stCxn id="135" idx="2"/>
              </p:cNvCxnSpPr>
              <p:nvPr/>
            </p:nvCxnSpPr>
            <p:spPr>
              <a:xfrm flipH="1">
                <a:off x="25921348" y="12613744"/>
                <a:ext cx="15218" cy="915922"/>
              </a:xfrm>
              <a:prstGeom prst="straightConnector1">
                <a:avLst/>
              </a:prstGeom>
              <a:ln w="635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8" name="Rounded Rectangle 137"/>
              <p:cNvSpPr/>
              <p:nvPr/>
            </p:nvSpPr>
            <p:spPr>
              <a:xfrm>
                <a:off x="23455266" y="13519449"/>
                <a:ext cx="4997467" cy="1549249"/>
              </a:xfrm>
              <a:prstGeom prst="roundRect">
                <a:avLst/>
              </a:prstGeom>
              <a:noFill/>
              <a:ln w="635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23782338" y="13665760"/>
                <a:ext cx="4343322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200" dirty="0" smtClean="0">
                    <a:latin typeface="Calibri" charset="0"/>
                    <a:ea typeface="Calibri" charset="0"/>
                    <a:cs typeface="Calibri" charset="0"/>
                  </a:rPr>
                  <a:t>Feature Extraction (Word2Vec)</a:t>
                </a:r>
                <a:endParaRPr lang="en-US" sz="4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cxnSp>
            <p:nvCxnSpPr>
              <p:cNvPr id="140" name="Straight Arrow Connector 139"/>
              <p:cNvCxnSpPr/>
              <p:nvPr/>
            </p:nvCxnSpPr>
            <p:spPr>
              <a:xfrm>
                <a:off x="25919132" y="15154349"/>
                <a:ext cx="2215" cy="915922"/>
              </a:xfrm>
              <a:prstGeom prst="straightConnector1">
                <a:avLst/>
              </a:prstGeom>
              <a:ln w="635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1" name="Rounded Rectangle 140"/>
              <p:cNvSpPr/>
              <p:nvPr/>
            </p:nvSpPr>
            <p:spPr>
              <a:xfrm>
                <a:off x="23460999" y="18720398"/>
                <a:ext cx="4997467" cy="1549249"/>
              </a:xfrm>
              <a:prstGeom prst="roundRect">
                <a:avLst/>
              </a:prstGeom>
              <a:noFill/>
              <a:ln w="635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23906088" y="16113044"/>
                <a:ext cx="4095822" cy="12925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200" dirty="0" smtClean="0">
                    <a:latin typeface="Calibri" charset="0"/>
                    <a:ea typeface="Calibri" charset="0"/>
                    <a:cs typeface="Calibri" charset="0"/>
                  </a:rPr>
                  <a:t>Machine Learning (LSTM)</a:t>
                </a:r>
                <a:endParaRPr lang="en-US" sz="4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cxnSp>
            <p:nvCxnSpPr>
              <p:cNvPr id="143" name="Straight Arrow Connector 142"/>
              <p:cNvCxnSpPr/>
              <p:nvPr/>
            </p:nvCxnSpPr>
            <p:spPr>
              <a:xfrm>
                <a:off x="25947337" y="17735379"/>
                <a:ext cx="2215" cy="915922"/>
              </a:xfrm>
              <a:prstGeom prst="straightConnector1">
                <a:avLst/>
              </a:prstGeom>
              <a:ln w="635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4" name="Rounded Rectangle 143"/>
              <p:cNvSpPr/>
              <p:nvPr/>
            </p:nvSpPr>
            <p:spPr>
              <a:xfrm>
                <a:off x="23455266" y="16087993"/>
                <a:ext cx="4997467" cy="1549249"/>
              </a:xfrm>
              <a:prstGeom prst="roundRect">
                <a:avLst/>
              </a:prstGeom>
              <a:noFill/>
              <a:ln w="635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8" name="TextBox 2047"/>
              <p:cNvSpPr txBox="1"/>
              <p:nvPr/>
            </p:nvSpPr>
            <p:spPr>
              <a:xfrm>
                <a:off x="23906088" y="19120923"/>
                <a:ext cx="4309834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200" dirty="0" smtClean="0">
                    <a:latin typeface="Calibri" charset="0"/>
                    <a:ea typeface="Calibri" charset="0"/>
                    <a:cs typeface="Calibri" charset="0"/>
                  </a:rPr>
                  <a:t>Trend Visualization</a:t>
                </a:r>
                <a:endParaRPr lang="en-US" sz="4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cxnSp>
            <p:nvCxnSpPr>
              <p:cNvPr id="146" name="Straight Arrow Connector 145"/>
              <p:cNvCxnSpPr/>
              <p:nvPr/>
            </p:nvCxnSpPr>
            <p:spPr>
              <a:xfrm>
                <a:off x="25951784" y="10102717"/>
                <a:ext cx="2215" cy="915922"/>
              </a:xfrm>
              <a:prstGeom prst="straightConnector1">
                <a:avLst/>
              </a:prstGeom>
              <a:ln w="635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64" name="TextBox 2063"/>
          <p:cNvSpPr txBox="1"/>
          <p:nvPr/>
        </p:nvSpPr>
        <p:spPr>
          <a:xfrm>
            <a:off x="431184" y="6990610"/>
            <a:ext cx="18542615" cy="1431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Over the recent years the US has unfortunately witnessed a growing number of mass shootings with more than 400 episodes in 2019 alone. This has raised several questions on the existing arms regulation in the US. There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has been a strong call to review the existing gun laws in the country to mitigate the problem. However, a significant proportion of pro-gun rights opinion has deterred gun legislation in previous </a:t>
            </a:r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years.</a:t>
            </a:r>
          </a:p>
          <a:p>
            <a:pPr algn="just"/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Through this project we aim to capture the public opinion on arms regulation in the country in terms of pro- and anti-gun sentiments and determine if public opinions have changed in the wake of increased incidence of mass shootings in recent times. </a:t>
            </a:r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Twitter has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proved to be a powerful platform</a:t>
            </a:r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in gauging </a:t>
            </a:r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public sentiment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on major issues affecting </a:t>
            </a:r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the nation where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people voice their opinions on pressing matters in short character limited messages. The massive </a:t>
            </a:r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amount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of tweets that are generated, especially during the timeframe of the mass shootings, give us an insight to the public opinion regarding the current gun laws in the country. </a:t>
            </a:r>
            <a:endParaRPr lang="en-US" sz="4200" dirty="0" smtClean="0">
              <a:latin typeface="Calibri" charset="0"/>
              <a:ea typeface="Calibri" charset="0"/>
              <a:cs typeface="Calibri" charset="0"/>
            </a:endParaRPr>
          </a:p>
          <a:p>
            <a:pPr algn="just"/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By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visualizing the public opinion on gun-control in relation to specific incidents of mass shootings, we </a:t>
            </a:r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captured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the shift in public opinions over a period of three years as they </a:t>
            </a:r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were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subjected to rising incidents of mass shootings. </a:t>
            </a:r>
            <a:r>
              <a:rPr lang="en-US" sz="4200" dirty="0" smtClean="0">
                <a:latin typeface="Calibri" charset="0"/>
                <a:ea typeface="Calibri" charset="0"/>
                <a:cs typeface="Calibri" charset="0"/>
              </a:rPr>
              <a:t>There was a sudden spike in anti-gun sentiments during the time frame of each mass shooting incident, however the anti-gun trend drops on successive days following the incident. This </a:t>
            </a:r>
            <a:r>
              <a:rPr lang="en-US" sz="4200" dirty="0">
                <a:latin typeface="Calibri" charset="0"/>
                <a:ea typeface="Calibri" charset="0"/>
                <a:cs typeface="Calibri" charset="0"/>
              </a:rPr>
              <a:t>analysis can help policymakers in understanding the public sentiments and aid them in making key decisions on arms regulation in the US.</a:t>
            </a:r>
          </a:p>
          <a:p>
            <a:endParaRPr lang="en-US" sz="42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077" name="Picture 207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065" y="34254988"/>
            <a:ext cx="11842802" cy="8340517"/>
          </a:xfrm>
          <a:prstGeom prst="rect">
            <a:avLst/>
          </a:prstGeom>
        </p:spPr>
      </p:pic>
      <p:pic>
        <p:nvPicPr>
          <p:cNvPr id="2078" name="Picture 207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5605" y="23510162"/>
            <a:ext cx="11743262" cy="8601558"/>
          </a:xfrm>
          <a:prstGeom prst="rect">
            <a:avLst/>
          </a:prstGeom>
        </p:spPr>
      </p:pic>
      <p:grpSp>
        <p:nvGrpSpPr>
          <p:cNvPr id="175" name="Group 174"/>
          <p:cNvGrpSpPr/>
          <p:nvPr/>
        </p:nvGrpSpPr>
        <p:grpSpPr>
          <a:xfrm>
            <a:off x="16882301" y="32679965"/>
            <a:ext cx="16029448" cy="11221174"/>
            <a:chOff x="0" y="23322010"/>
            <a:chExt cx="21344437" cy="18312937"/>
          </a:xfrm>
        </p:grpSpPr>
        <p:pic>
          <p:nvPicPr>
            <p:cNvPr id="176" name="Picture 17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23419985"/>
              <a:ext cx="10933732" cy="8406815"/>
            </a:xfrm>
            <a:prstGeom prst="rect">
              <a:avLst/>
            </a:prstGeom>
          </p:spPr>
        </p:pic>
        <p:pic>
          <p:nvPicPr>
            <p:cNvPr id="177" name="Picture 17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858374" y="23322010"/>
              <a:ext cx="11172825" cy="8649195"/>
            </a:xfrm>
            <a:prstGeom prst="rect">
              <a:avLst/>
            </a:prstGeom>
          </p:spPr>
        </p:pic>
        <p:pic>
          <p:nvPicPr>
            <p:cNvPr id="178" name="Picture 17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3785" y="33249015"/>
              <a:ext cx="11277259" cy="8385932"/>
            </a:xfrm>
            <a:prstGeom prst="rect">
              <a:avLst/>
            </a:prstGeom>
          </p:spPr>
        </p:pic>
        <p:pic>
          <p:nvPicPr>
            <p:cNvPr id="179" name="Picture 17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210800" y="33249015"/>
              <a:ext cx="11133637" cy="8385932"/>
            </a:xfrm>
            <a:prstGeom prst="rect">
              <a:avLst/>
            </a:prstGeom>
          </p:spPr>
        </p:pic>
      </p:grpSp>
      <p:grpSp>
        <p:nvGrpSpPr>
          <p:cNvPr id="57" name="Group 56"/>
          <p:cNvGrpSpPr/>
          <p:nvPr/>
        </p:nvGrpSpPr>
        <p:grpSpPr>
          <a:xfrm>
            <a:off x="18380485" y="22133702"/>
            <a:ext cx="15350904" cy="10317952"/>
            <a:chOff x="473075" y="24040209"/>
            <a:chExt cx="19245352" cy="18449624"/>
          </a:xfrm>
        </p:grpSpPr>
        <p:grpSp>
          <p:nvGrpSpPr>
            <p:cNvPr id="55" name="Group 54"/>
            <p:cNvGrpSpPr/>
            <p:nvPr/>
          </p:nvGrpSpPr>
          <p:grpSpPr>
            <a:xfrm>
              <a:off x="473075" y="24040209"/>
              <a:ext cx="18014099" cy="7942281"/>
              <a:chOff x="588962" y="32984560"/>
              <a:chExt cx="18014099" cy="7942281"/>
            </a:xfrm>
          </p:grpSpPr>
          <p:pic>
            <p:nvPicPr>
              <p:cNvPr id="52" name="Picture 51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88962" y="33087172"/>
                <a:ext cx="9169400" cy="6515100"/>
              </a:xfrm>
              <a:prstGeom prst="rect">
                <a:avLst/>
              </a:prstGeom>
            </p:spPr>
          </p:pic>
          <p:pic>
            <p:nvPicPr>
              <p:cNvPr id="53" name="Picture 52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344761" y="32984560"/>
                <a:ext cx="9258300" cy="6565900"/>
              </a:xfrm>
              <a:prstGeom prst="rect">
                <a:avLst/>
              </a:prstGeom>
            </p:spPr>
          </p:pic>
          <p:sp>
            <p:nvSpPr>
              <p:cNvPr id="54" name="TextBox 53"/>
              <p:cNvSpPr txBox="1"/>
              <p:nvPr/>
            </p:nvSpPr>
            <p:spPr>
              <a:xfrm>
                <a:off x="1676400" y="40157400"/>
                <a:ext cx="7475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b="1" dirty="0" smtClean="0">
                    <a:solidFill>
                      <a:srgbClr val="800000"/>
                    </a:solidFill>
                    <a:latin typeface="Times New Roman" pitchFamily="18" charset="0"/>
                  </a:rPr>
                  <a:t>Las Vegas Shooting</a:t>
                </a:r>
                <a:endParaRPr lang="en-US" sz="4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84" name="TextBox 183"/>
              <p:cNvSpPr txBox="1"/>
              <p:nvPr/>
            </p:nvSpPr>
            <p:spPr>
              <a:xfrm>
                <a:off x="10266314" y="40156029"/>
                <a:ext cx="7475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b="1" dirty="0" smtClean="0">
                    <a:solidFill>
                      <a:srgbClr val="800000"/>
                    </a:solidFill>
                    <a:latin typeface="Times New Roman" pitchFamily="18" charset="0"/>
                  </a:rPr>
                  <a:t>El Paso Shooting</a:t>
                </a:r>
                <a:endParaRPr lang="en-US" sz="4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594101" y="34060568"/>
              <a:ext cx="19124326" cy="8429265"/>
              <a:chOff x="389859" y="23847422"/>
              <a:chExt cx="19124326" cy="8429265"/>
            </a:xfrm>
          </p:grpSpPr>
          <p:pic>
            <p:nvPicPr>
              <p:cNvPr id="46" name="Picture 45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89859" y="23867258"/>
                <a:ext cx="9652000" cy="6807200"/>
              </a:xfrm>
              <a:prstGeom prst="rect">
                <a:avLst/>
              </a:prstGeom>
            </p:spPr>
          </p:pic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329907" y="23847422"/>
                <a:ext cx="9156700" cy="6502400"/>
              </a:xfrm>
              <a:prstGeom prst="rect">
                <a:avLst/>
              </a:prstGeom>
            </p:spPr>
          </p:pic>
          <p:sp>
            <p:nvSpPr>
              <p:cNvPr id="185" name="TextBox 184"/>
              <p:cNvSpPr txBox="1"/>
              <p:nvPr/>
            </p:nvSpPr>
            <p:spPr>
              <a:xfrm>
                <a:off x="1478091" y="30975118"/>
                <a:ext cx="7475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400" b="1" dirty="0" smtClean="0">
                    <a:solidFill>
                      <a:srgbClr val="800000"/>
                    </a:solidFill>
                    <a:latin typeface="Times New Roman" pitchFamily="18" charset="0"/>
                  </a:rPr>
                  <a:t>Parkland Shooting</a:t>
                </a:r>
                <a:endParaRPr lang="en-US" sz="4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10113260" y="30900843"/>
                <a:ext cx="9400925" cy="13758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b="1" dirty="0" smtClean="0">
                    <a:solidFill>
                      <a:srgbClr val="800000"/>
                    </a:solidFill>
                    <a:latin typeface="Times New Roman" pitchFamily="18" charset="0"/>
                  </a:rPr>
                  <a:t>Midland-Odessa Shooting</a:t>
                </a:r>
                <a:endParaRPr lang="en-US" sz="4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354</Words>
  <Application>Microsoft Macintosh PowerPoint</Application>
  <PresentationFormat>Custom</PresentationFormat>
  <Paragraphs>23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Times New Roman</vt:lpstr>
      <vt:lpstr>宋体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apb</dc:creator>
  <cp:lastModifiedBy>Microsoft Office User</cp:lastModifiedBy>
  <cp:revision>50</cp:revision>
  <dcterms:created xsi:type="dcterms:W3CDTF">2009-02-05T03:44:18Z</dcterms:created>
  <dcterms:modified xsi:type="dcterms:W3CDTF">2020-01-25T21:10:39Z</dcterms:modified>
</cp:coreProperties>
</file>

<file path=docProps/thumbnail.jpeg>
</file>